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8" r:id="rId4"/>
    <p:sldId id="269" r:id="rId5"/>
    <p:sldId id="270" r:id="rId6"/>
    <p:sldId id="285" r:id="rId7"/>
    <p:sldId id="286" r:id="rId8"/>
    <p:sldId id="271" r:id="rId9"/>
    <p:sldId id="273" r:id="rId10"/>
    <p:sldId id="274" r:id="rId11"/>
    <p:sldId id="289" r:id="rId12"/>
    <p:sldId id="290" r:id="rId13"/>
    <p:sldId id="275" r:id="rId14"/>
    <p:sldId id="287" r:id="rId15"/>
    <p:sldId id="288" r:id="rId16"/>
    <p:sldId id="276" r:id="rId17"/>
    <p:sldId id="277" r:id="rId18"/>
    <p:sldId id="278" r:id="rId19"/>
    <p:sldId id="279" r:id="rId20"/>
    <p:sldId id="280" r:id="rId21"/>
    <p:sldId id="281" r:id="rId22"/>
    <p:sldId id="282" r:id="rId23"/>
    <p:sldId id="283" r:id="rId24"/>
    <p:sldId id="284" r:id="rId25"/>
    <p:sldId id="291" r:id="rId26"/>
    <p:sldId id="292" r:id="rId27"/>
    <p:sldId id="293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-1056" y="-9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5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4" Type="http://schemas.openxmlformats.org/officeDocument/2006/relationships/image" Target="../media/image39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43.wmf"/><Relationship Id="rId1" Type="http://schemas.openxmlformats.org/officeDocument/2006/relationships/image" Target="../media/image42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4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image" Target="../media/image25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4" Type="http://schemas.openxmlformats.org/officeDocument/2006/relationships/image" Target="../media/image1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4" Type="http://schemas.openxmlformats.org/officeDocument/2006/relationships/image" Target="../media/image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01F9D-1B04-403A-AA81-6D3C30ED28D1}" type="datetimeFigureOut">
              <a:rPr lang="en-US" smtClean="0"/>
              <a:t>2/9/2015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E2A21-5021-4A8E-8DF8-9284CD9B01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184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01F9D-1B04-403A-AA81-6D3C30ED28D1}" type="datetimeFigureOut">
              <a:rPr lang="en-US" smtClean="0"/>
              <a:t>2/9/2015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E2A21-5021-4A8E-8DF8-9284CD9B01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217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01F9D-1B04-403A-AA81-6D3C30ED28D1}" type="datetimeFigureOut">
              <a:rPr lang="en-US" smtClean="0"/>
              <a:t>2/9/2015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E2A21-5021-4A8E-8DF8-9284CD9B01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199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01F9D-1B04-403A-AA81-6D3C30ED28D1}" type="datetimeFigureOut">
              <a:rPr lang="en-US" smtClean="0"/>
              <a:t>2/9/2015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E2A21-5021-4A8E-8DF8-9284CD9B01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779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01F9D-1B04-403A-AA81-6D3C30ED28D1}" type="datetimeFigureOut">
              <a:rPr lang="en-US" smtClean="0"/>
              <a:t>2/9/2015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E2A21-5021-4A8E-8DF8-9284CD9B01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876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01F9D-1B04-403A-AA81-6D3C30ED28D1}" type="datetimeFigureOut">
              <a:rPr lang="en-US" smtClean="0"/>
              <a:t>2/9/2015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E2A21-5021-4A8E-8DF8-9284CD9B01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032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01F9D-1B04-403A-AA81-6D3C30ED28D1}" type="datetimeFigureOut">
              <a:rPr lang="en-US" smtClean="0"/>
              <a:t>2/9/2015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E2A21-5021-4A8E-8DF8-9284CD9B01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58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01F9D-1B04-403A-AA81-6D3C30ED28D1}" type="datetimeFigureOut">
              <a:rPr lang="en-US" smtClean="0"/>
              <a:t>2/9/2015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E2A21-5021-4A8E-8DF8-9284CD9B01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96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01F9D-1B04-403A-AA81-6D3C30ED28D1}" type="datetimeFigureOut">
              <a:rPr lang="en-US" smtClean="0"/>
              <a:t>2/9/2015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E2A21-5021-4A8E-8DF8-9284CD9B01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3441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01F9D-1B04-403A-AA81-6D3C30ED28D1}" type="datetimeFigureOut">
              <a:rPr lang="en-US" smtClean="0"/>
              <a:t>2/9/2015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E2A21-5021-4A8E-8DF8-9284CD9B01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311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01F9D-1B04-403A-AA81-6D3C30ED28D1}" type="datetimeFigureOut">
              <a:rPr lang="en-US" smtClean="0"/>
              <a:t>2/9/2015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E2A21-5021-4A8E-8DF8-9284CD9B01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463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E01F9D-1B04-403A-AA81-6D3C30ED28D1}" type="datetimeFigureOut">
              <a:rPr lang="en-US" smtClean="0"/>
              <a:t>2/9/2015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EE2A21-5021-4A8E-8DF8-9284CD9B01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055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1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16.bin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4.bin"/><Relationship Id="rId14" Type="http://schemas.openxmlformats.org/officeDocument/2006/relationships/image" Target="../media/image17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2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21.bin"/><Relationship Id="rId5" Type="http://schemas.openxmlformats.org/officeDocument/2006/relationships/oleObject" Target="../embeddings/oleObject18.bin"/><Relationship Id="rId10" Type="http://schemas.openxmlformats.org/officeDocument/2006/relationships/image" Target="../media/image21.wmf"/><Relationship Id="rId4" Type="http://schemas.openxmlformats.org/officeDocument/2006/relationships/image" Target="../media/image18.wmf"/><Relationship Id="rId9" Type="http://schemas.openxmlformats.org/officeDocument/2006/relationships/oleObject" Target="../embeddings/oleObject20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7" Type="http://schemas.openxmlformats.org/officeDocument/2006/relationships/image" Target="../media/image2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4.bin"/><Relationship Id="rId5" Type="http://schemas.openxmlformats.org/officeDocument/2006/relationships/oleObject" Target="../embeddings/oleObject23.bin"/><Relationship Id="rId4" Type="http://schemas.openxmlformats.org/officeDocument/2006/relationships/image" Target="../media/image23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26.bin"/><Relationship Id="rId4" Type="http://schemas.openxmlformats.org/officeDocument/2006/relationships/image" Target="../media/image25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30.bin"/><Relationship Id="rId10" Type="http://schemas.openxmlformats.org/officeDocument/2006/relationships/image" Target="../media/image1.wmf"/><Relationship Id="rId4" Type="http://schemas.openxmlformats.org/officeDocument/2006/relationships/image" Target="../media/image26.wmf"/><Relationship Id="rId9" Type="http://schemas.openxmlformats.org/officeDocument/2006/relationships/oleObject" Target="../embeddings/oleObject32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0.wmf"/><Relationship Id="rId5" Type="http://schemas.openxmlformats.org/officeDocument/2006/relationships/oleObject" Target="../embeddings/oleObject34.bin"/><Relationship Id="rId10" Type="http://schemas.openxmlformats.org/officeDocument/2006/relationships/image" Target="../media/image9.wmf"/><Relationship Id="rId4" Type="http://schemas.openxmlformats.org/officeDocument/2006/relationships/image" Target="../media/image29.wmf"/><Relationship Id="rId9" Type="http://schemas.openxmlformats.org/officeDocument/2006/relationships/oleObject" Target="../embeddings/oleObject36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3.wmf"/><Relationship Id="rId5" Type="http://schemas.openxmlformats.org/officeDocument/2006/relationships/oleObject" Target="../embeddings/oleObject38.bin"/><Relationship Id="rId4" Type="http://schemas.openxmlformats.org/officeDocument/2006/relationships/image" Target="../media/image32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35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37.wmf"/><Relationship Id="rId5" Type="http://schemas.openxmlformats.org/officeDocument/2006/relationships/oleObject" Target="../embeddings/oleObject42.bin"/><Relationship Id="rId10" Type="http://schemas.openxmlformats.org/officeDocument/2006/relationships/image" Target="../media/image39.wmf"/><Relationship Id="rId4" Type="http://schemas.openxmlformats.org/officeDocument/2006/relationships/image" Target="../media/image36.wmf"/><Relationship Id="rId9" Type="http://schemas.openxmlformats.org/officeDocument/2006/relationships/oleObject" Target="../embeddings/oleObject44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41.wmf"/><Relationship Id="rId5" Type="http://schemas.openxmlformats.org/officeDocument/2006/relationships/oleObject" Target="../embeddings/oleObject46.bin"/><Relationship Id="rId4" Type="http://schemas.openxmlformats.org/officeDocument/2006/relationships/image" Target="../media/image40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43.wmf"/><Relationship Id="rId5" Type="http://schemas.openxmlformats.org/officeDocument/2006/relationships/oleObject" Target="../embeddings/oleObject48.bin"/><Relationship Id="rId4" Type="http://schemas.openxmlformats.org/officeDocument/2006/relationships/image" Target="../media/image42.w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44.wmf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8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4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6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9.wmf"/><Relationship Id="rId4" Type="http://schemas.openxmlformats.org/officeDocument/2006/relationships/oleObject" Target="../embeddings/oleObject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752601"/>
            <a:ext cx="7772400" cy="1371599"/>
          </a:xfrm>
        </p:spPr>
        <p:txBody>
          <a:bodyPr>
            <a:normAutofit/>
          </a:bodyPr>
          <a:lstStyle/>
          <a:p>
            <a:r>
              <a:rPr lang="en-US" dirty="0" smtClean="0"/>
              <a:t>Statistics for Cyber Security</a:t>
            </a:r>
            <a:br>
              <a:rPr lang="en-US" dirty="0" smtClean="0"/>
            </a:br>
            <a:endParaRPr lang="en-US" sz="3100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352800"/>
            <a:ext cx="6400800" cy="29718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sz="2800" dirty="0" smtClean="0"/>
              <a:t> </a:t>
            </a:r>
          </a:p>
          <a:p>
            <a:pPr eaLnBrk="1" hangingPunct="1"/>
            <a:r>
              <a:rPr lang="en-US" sz="2800" dirty="0" err="1" smtClean="0"/>
              <a:t>Wenyaw</a:t>
            </a:r>
            <a:r>
              <a:rPr lang="en-US" sz="2800" dirty="0" smtClean="0"/>
              <a:t> Chan</a:t>
            </a:r>
          </a:p>
          <a:p>
            <a:pPr eaLnBrk="1" hangingPunct="1"/>
            <a:r>
              <a:rPr lang="en-US" sz="2800" dirty="0" smtClean="0"/>
              <a:t>Department of Biostatistics</a:t>
            </a:r>
          </a:p>
          <a:p>
            <a:pPr eaLnBrk="1" hangingPunct="1"/>
            <a:r>
              <a:rPr lang="en-US" sz="2800" dirty="0" smtClean="0"/>
              <a:t>School of Public Health</a:t>
            </a:r>
          </a:p>
          <a:p>
            <a:pPr eaLnBrk="1" hangingPunct="1"/>
            <a:r>
              <a:rPr lang="en-US" sz="2800" dirty="0" smtClean="0"/>
              <a:t>University of Texas</a:t>
            </a:r>
          </a:p>
          <a:p>
            <a:pPr eaLnBrk="1" hangingPunct="1"/>
            <a:r>
              <a:rPr lang="en-US" sz="2800" dirty="0" smtClean="0"/>
              <a:t>- Health Science Center at Houston</a:t>
            </a:r>
          </a:p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827629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Fitting a Linear Regression Model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marL="457200" indent="-288925" eaLnBrk="1" hangingPunct="1">
              <a:buNone/>
            </a:pPr>
            <a:r>
              <a:rPr lang="en-US" dirty="0" smtClean="0"/>
              <a:t>To fit a linear regression model , we </a:t>
            </a:r>
          </a:p>
          <a:p>
            <a:pPr marL="457200" indent="-288925" eaLnBrk="1" hangingPunct="1">
              <a:buNone/>
            </a:pPr>
            <a:r>
              <a:rPr lang="en-US" dirty="0" smtClean="0"/>
              <a:t>minimize the sum of squared deviations             </a:t>
            </a:r>
          </a:p>
          <a:p>
            <a:pPr marL="457200" indent="-288925" eaLnBrk="1" hangingPunct="1">
              <a:buNone/>
            </a:pPr>
            <a:endParaRPr lang="en-US" dirty="0"/>
          </a:p>
          <a:p>
            <a:pPr marL="457200" indent="-288925" eaLnBrk="1" hangingPunct="1">
              <a:buNone/>
            </a:pPr>
            <a:endParaRPr lang="en-US" dirty="0" smtClean="0"/>
          </a:p>
          <a:p>
            <a:pPr marL="457200" indent="-288925" eaLnBrk="1" hangingPunct="1">
              <a:buNone/>
            </a:pPr>
            <a:endParaRPr lang="en-US" dirty="0"/>
          </a:p>
          <a:p>
            <a:pPr marL="457200" indent="-288925" eaLnBrk="1" hangingPunct="1">
              <a:buNone/>
            </a:pPr>
            <a:endParaRPr lang="en-US" dirty="0" smtClean="0"/>
          </a:p>
          <a:p>
            <a:pPr marL="457200" indent="-288925" eaLnBrk="1" hangingPunct="1">
              <a:buNone/>
            </a:pPr>
            <a:endParaRPr lang="en-US" dirty="0"/>
          </a:p>
          <a:p>
            <a:pPr marL="609600" indent="-609600">
              <a:buNone/>
            </a:pPr>
            <a:endParaRPr lang="en-US" dirty="0" smtClean="0"/>
          </a:p>
          <a:p>
            <a:pPr marL="609600" indent="-609600">
              <a:buNone/>
            </a:pPr>
            <a:r>
              <a:rPr lang="en-US" dirty="0" smtClean="0"/>
              <a:t>This </a:t>
            </a:r>
            <a:r>
              <a:rPr lang="en-US" dirty="0"/>
              <a:t>method is called </a:t>
            </a:r>
            <a:r>
              <a:rPr lang="en-US" dirty="0" smtClean="0"/>
              <a:t>the </a:t>
            </a:r>
            <a:r>
              <a:rPr lang="en-US" dirty="0"/>
              <a:t>method of least </a:t>
            </a:r>
            <a:r>
              <a:rPr lang="en-US" dirty="0" smtClean="0"/>
              <a:t>squares.</a:t>
            </a:r>
          </a:p>
          <a:p>
            <a:pPr marL="457200" indent="-288925" eaLnBrk="1" hangingPunct="1">
              <a:buNone/>
            </a:pPr>
            <a:endParaRPr lang="en-US" dirty="0" smtClean="0"/>
          </a:p>
          <a:p>
            <a:pPr marL="457200" indent="-288925" eaLnBrk="1" hangingPunct="1">
              <a:buNone/>
            </a:pPr>
            <a:endParaRPr lang="en-US" dirty="0" smtClean="0"/>
          </a:p>
        </p:txBody>
      </p:sp>
      <p:graphicFrame>
        <p:nvGraphicFramePr>
          <p:cNvPr id="2150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2086477"/>
              </p:ext>
            </p:extLst>
          </p:nvPr>
        </p:nvGraphicFramePr>
        <p:xfrm>
          <a:off x="2209800" y="2362200"/>
          <a:ext cx="5715000" cy="2590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3" name="Equation" r:id="rId3" imgW="2514600" imgH="914400" progId="Equation.DSMT4">
                  <p:embed/>
                </p:oleObj>
              </mc:Choice>
              <mc:Fallback>
                <p:oleObj name="Equation" r:id="rId3" imgW="2514600" imgH="914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362200"/>
                        <a:ext cx="5715000" cy="2590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247558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Simple Regression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229600" cy="5257800"/>
          </a:xfrm>
        </p:spPr>
        <p:txBody>
          <a:bodyPr>
            <a:normAutofit/>
          </a:bodyPr>
          <a:lstStyle/>
          <a:p>
            <a:pPr marL="609600" indent="-609600">
              <a:buNone/>
            </a:pPr>
            <a:r>
              <a:rPr lang="en-US" dirty="0" smtClean="0"/>
              <a:t>From </a:t>
            </a:r>
            <a:r>
              <a:rPr lang="en-US" dirty="0"/>
              <a:t>the method of least squares, </a:t>
            </a:r>
            <a:endParaRPr lang="en-US" dirty="0" smtClean="0"/>
          </a:p>
          <a:p>
            <a:pPr marL="609600" indent="-609600">
              <a:buNone/>
            </a:pPr>
            <a:r>
              <a:rPr lang="en-US" dirty="0" smtClean="0"/>
              <a:t>we can obtain the estimates of        and </a:t>
            </a:r>
            <a:r>
              <a:rPr lang="en-US" dirty="0"/>
              <a:t> </a:t>
            </a:r>
            <a:r>
              <a:rPr lang="en-US" dirty="0" smtClean="0"/>
              <a:t>    as</a:t>
            </a:r>
          </a:p>
          <a:p>
            <a:pPr marL="609600" indent="-609600">
              <a:buNone/>
            </a:pPr>
            <a:r>
              <a:rPr lang="en-US" dirty="0" smtClean="0"/>
              <a:t>                                                                              </a:t>
            </a:r>
            <a:endParaRPr lang="en-US" dirty="0"/>
          </a:p>
          <a:p>
            <a:pPr marL="609600" indent="-609600">
              <a:buNone/>
            </a:pPr>
            <a:r>
              <a:rPr lang="en-US" dirty="0" smtClean="0"/>
              <a:t>                                                                                     </a:t>
            </a:r>
          </a:p>
          <a:p>
            <a:pPr marL="609600" indent="-609600">
              <a:buNone/>
            </a:pPr>
            <a:r>
              <a:rPr lang="en-US" dirty="0" smtClean="0"/>
              <a:t>     </a:t>
            </a:r>
          </a:p>
          <a:p>
            <a:pPr marL="609600" indent="-609600">
              <a:buNone/>
            </a:pPr>
            <a:endParaRPr lang="en-US" dirty="0" smtClean="0"/>
          </a:p>
          <a:p>
            <a:pPr marL="609600" indent="-609600">
              <a:buNone/>
            </a:pPr>
            <a:r>
              <a:rPr lang="en-US" dirty="0" smtClean="0"/>
              <a:t>where                      and </a:t>
            </a:r>
            <a:endParaRPr lang="en-US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5118982"/>
              </p:ext>
            </p:extLst>
          </p:nvPr>
        </p:nvGraphicFramePr>
        <p:xfrm>
          <a:off x="496888" y="2590800"/>
          <a:ext cx="2816225" cy="161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34" name="Equation" r:id="rId3" imgW="1460160" imgH="838080" progId="Equation.DSMT4">
                  <p:embed/>
                </p:oleObj>
              </mc:Choice>
              <mc:Fallback>
                <p:oleObj name="Equation" r:id="rId3" imgW="146016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96888" y="2590800"/>
                        <a:ext cx="2816225" cy="1616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1659022"/>
              </p:ext>
            </p:extLst>
          </p:nvPr>
        </p:nvGraphicFramePr>
        <p:xfrm>
          <a:off x="4927600" y="2743200"/>
          <a:ext cx="35052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35" name="Equation" r:id="rId5" imgW="1752480" imgH="609480" progId="Equation.DSMT4">
                  <p:embed/>
                </p:oleObj>
              </mc:Choice>
              <mc:Fallback>
                <p:oleObj name="Equation" r:id="rId5" imgW="1752480" imgH="609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927600" y="2743200"/>
                        <a:ext cx="3505200" cy="1219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7373270"/>
              </p:ext>
            </p:extLst>
          </p:nvPr>
        </p:nvGraphicFramePr>
        <p:xfrm>
          <a:off x="1752600" y="4419600"/>
          <a:ext cx="1295400" cy="126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36" name="Equation" r:id="rId7" imgW="622080" imgH="609480" progId="Equation.DSMT4">
                  <p:embed/>
                </p:oleObj>
              </mc:Choice>
              <mc:Fallback>
                <p:oleObj name="Equation" r:id="rId7" imgW="622080" imgH="609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752600" y="4419600"/>
                        <a:ext cx="1295400" cy="12689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0617510"/>
              </p:ext>
            </p:extLst>
          </p:nvPr>
        </p:nvGraphicFramePr>
        <p:xfrm>
          <a:off x="4953000" y="4343400"/>
          <a:ext cx="1270000" cy="1268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37" name="Equation" r:id="rId9" imgW="609480" imgH="609480" progId="Equation.DSMT4">
                  <p:embed/>
                </p:oleObj>
              </mc:Choice>
              <mc:Fallback>
                <p:oleObj name="Equation" r:id="rId9" imgW="609480" imgH="609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4343400"/>
                        <a:ext cx="1270000" cy="1268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5505489"/>
              </p:ext>
            </p:extLst>
          </p:nvPr>
        </p:nvGraphicFramePr>
        <p:xfrm>
          <a:off x="5791200" y="1981200"/>
          <a:ext cx="352926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38" name="Equation" r:id="rId11" imgW="279360" imgH="241200" progId="Equation.DSMT4">
                  <p:embed/>
                </p:oleObj>
              </mc:Choice>
              <mc:Fallback>
                <p:oleObj name="Equation" r:id="rId11" imgW="27936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5791200" y="1981200"/>
                        <a:ext cx="352926" cy="304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5560234"/>
              </p:ext>
            </p:extLst>
          </p:nvPr>
        </p:nvGraphicFramePr>
        <p:xfrm>
          <a:off x="6959600" y="1981201"/>
          <a:ext cx="279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39" name="Equation" r:id="rId13" imgW="279360" imgH="380880" progId="Equation.DSMT4">
                  <p:embed/>
                </p:oleObj>
              </mc:Choice>
              <mc:Fallback>
                <p:oleObj name="Equation" r:id="rId13" imgW="279360" imgH="380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6959600" y="1981201"/>
                        <a:ext cx="2794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63558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Simple Regression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229600" cy="5257800"/>
          </a:xfrm>
        </p:spPr>
        <p:txBody>
          <a:bodyPr>
            <a:normAutofit fontScale="92500" lnSpcReduction="10000"/>
          </a:bodyPr>
          <a:lstStyle/>
          <a:p>
            <a:pPr marL="609600" indent="-609600">
              <a:buNone/>
            </a:pPr>
            <a:r>
              <a:rPr lang="en-US" dirty="0" smtClean="0"/>
              <a:t>The predicted value of y for a given value of x is</a:t>
            </a:r>
          </a:p>
          <a:p>
            <a:pPr marL="609600" indent="-609600">
              <a:buNone/>
            </a:pPr>
            <a:r>
              <a:rPr lang="en-US" dirty="0" smtClean="0"/>
              <a:t>                     .</a:t>
            </a:r>
          </a:p>
          <a:p>
            <a:pPr marL="609600" indent="-609600">
              <a:buNone/>
            </a:pPr>
            <a:r>
              <a:rPr lang="en-US" dirty="0" smtClean="0"/>
              <a:t>The properties of the Least Square estimators:</a:t>
            </a:r>
          </a:p>
          <a:p>
            <a:pPr marL="609600" indent="-609600">
              <a:buNone/>
            </a:pPr>
            <a:r>
              <a:rPr lang="en-US" dirty="0" smtClean="0"/>
              <a:t>1. </a:t>
            </a:r>
          </a:p>
          <a:p>
            <a:pPr marL="609600" indent="-609600">
              <a:buNone/>
            </a:pPr>
            <a:r>
              <a:rPr lang="en-US" dirty="0" smtClean="0"/>
              <a:t>2</a:t>
            </a:r>
            <a:r>
              <a:rPr lang="en-US" smtClean="0"/>
              <a:t>.                          have </a:t>
            </a:r>
            <a:r>
              <a:rPr lang="en-US" dirty="0" smtClean="0"/>
              <a:t>minimum variances among unbiased estimators (called Gauss-Markov property).</a:t>
            </a:r>
          </a:p>
          <a:p>
            <a:pPr marL="609600" indent="-609600">
              <a:buAutoNum type="arabicPeriod" startAt="3"/>
            </a:pPr>
            <a:r>
              <a:rPr lang="en-US" dirty="0" smtClean="0"/>
              <a:t>The residual is defined as            . The sum of all the residuals is zero.</a:t>
            </a:r>
          </a:p>
          <a:p>
            <a:pPr marL="609600" indent="-609600">
              <a:buAutoNum type="arabicPeriod" startAt="3"/>
            </a:pPr>
            <a:r>
              <a:rPr lang="en-US" dirty="0" smtClean="0"/>
              <a:t>The regression line always goes through the point             .</a:t>
            </a:r>
            <a:endParaRPr lang="en-US" dirty="0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9350157"/>
              </p:ext>
            </p:extLst>
          </p:nvPr>
        </p:nvGraphicFramePr>
        <p:xfrm>
          <a:off x="839788" y="1600200"/>
          <a:ext cx="1671637" cy="566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2" name="Equation" r:id="rId3" imgW="711000" imgH="241200" progId="Equation.DSMT4">
                  <p:embed/>
                </p:oleObj>
              </mc:Choice>
              <mc:Fallback>
                <p:oleObj name="Equation" r:id="rId3" imgW="71100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9788" y="1600200"/>
                        <a:ext cx="1671637" cy="566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9610475"/>
              </p:ext>
            </p:extLst>
          </p:nvPr>
        </p:nvGraphicFramePr>
        <p:xfrm>
          <a:off x="857250" y="2743200"/>
          <a:ext cx="4208463" cy="715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3" name="Equation" r:id="rId5" imgW="1790640" imgH="304560" progId="Equation.DSMT4">
                  <p:embed/>
                </p:oleObj>
              </mc:Choice>
              <mc:Fallback>
                <p:oleObj name="Equation" r:id="rId5" imgW="1790640" imgH="304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7250" y="2743200"/>
                        <a:ext cx="4208463" cy="715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8682918"/>
              </p:ext>
            </p:extLst>
          </p:nvPr>
        </p:nvGraphicFramePr>
        <p:xfrm>
          <a:off x="1006475" y="3200400"/>
          <a:ext cx="1852613" cy="566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4" name="Equation" r:id="rId7" imgW="787320" imgH="241200" progId="Equation.DSMT4">
                  <p:embed/>
                </p:oleObj>
              </mc:Choice>
              <mc:Fallback>
                <p:oleObj name="Equation" r:id="rId7" imgW="78732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6475" y="3200400"/>
                        <a:ext cx="1852613" cy="566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1438459"/>
              </p:ext>
            </p:extLst>
          </p:nvPr>
        </p:nvGraphicFramePr>
        <p:xfrm>
          <a:off x="2057400" y="5867400"/>
          <a:ext cx="9144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5" name="Equation" r:id="rId9" imgW="406080" imgH="253800" progId="Equation.DSMT4">
                  <p:embed/>
                </p:oleObj>
              </mc:Choice>
              <mc:Fallback>
                <p:oleObj name="Equation" r:id="rId9" imgW="40608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057400" y="5867400"/>
                        <a:ext cx="914400" cy="571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3755627"/>
              </p:ext>
            </p:extLst>
          </p:nvPr>
        </p:nvGraphicFramePr>
        <p:xfrm>
          <a:off x="5029200" y="4572000"/>
          <a:ext cx="8382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6" name="Equation" r:id="rId11" imgW="419040" imgH="228600" progId="Equation.DSMT4">
                  <p:embed/>
                </p:oleObj>
              </mc:Choice>
              <mc:Fallback>
                <p:oleObj name="Equation" r:id="rId11" imgW="41904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5029200" y="4572000"/>
                        <a:ext cx="838200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96031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>Linear Regression</a:t>
            </a:r>
            <a:br>
              <a:rPr lang="en-US" dirty="0" smtClean="0"/>
            </a:br>
            <a:r>
              <a:rPr lang="en-US" dirty="0" smtClean="0"/>
              <a:t>Interpretation of the Coefficients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288925" eaLnBrk="1" hangingPunct="1">
              <a:buNone/>
            </a:pPr>
            <a:r>
              <a:rPr lang="en-US" dirty="0" smtClean="0"/>
              <a:t>In a linear regression model,    means the </a:t>
            </a:r>
          </a:p>
          <a:p>
            <a:pPr marL="457200" indent="-288925" eaLnBrk="1" hangingPunct="1">
              <a:buNone/>
            </a:pPr>
            <a:r>
              <a:rPr lang="en-US" dirty="0" smtClean="0"/>
              <a:t>expected rate of increase or decrease in Y </a:t>
            </a:r>
          </a:p>
          <a:p>
            <a:pPr marL="457200" indent="-288925" eaLnBrk="1" hangingPunct="1">
              <a:buNone/>
            </a:pPr>
            <a:r>
              <a:rPr lang="en-US" dirty="0" smtClean="0"/>
              <a:t>for each unit increment of x. When x </a:t>
            </a:r>
          </a:p>
          <a:p>
            <a:pPr marL="457200" indent="-288925" eaLnBrk="1" hangingPunct="1">
              <a:buNone/>
            </a:pPr>
            <a:r>
              <a:rPr lang="en-US" dirty="0" smtClean="0"/>
              <a:t>increases by one unit, the mean of Y </a:t>
            </a:r>
          </a:p>
          <a:p>
            <a:pPr marL="457200" indent="-288925" eaLnBrk="1" hangingPunct="1">
              <a:buNone/>
            </a:pPr>
            <a:r>
              <a:rPr lang="en-US" dirty="0" smtClean="0"/>
              <a:t>increases by      units.</a:t>
            </a:r>
          </a:p>
          <a:p>
            <a:pPr marL="457200" indent="-288925" eaLnBrk="1" hangingPunct="1">
              <a:buNone/>
            </a:pPr>
            <a:r>
              <a:rPr lang="en-US" dirty="0" smtClean="0"/>
              <a:t>In a linear regression model,    means the </a:t>
            </a:r>
          </a:p>
          <a:p>
            <a:pPr marL="457200" indent="-288925" eaLnBrk="1" hangingPunct="1">
              <a:buNone/>
            </a:pPr>
            <a:r>
              <a:rPr lang="en-US" dirty="0" smtClean="0"/>
              <a:t>expected value of Y when x=0.</a:t>
            </a:r>
          </a:p>
        </p:txBody>
      </p:sp>
      <p:graphicFrame>
        <p:nvGraphicFramePr>
          <p:cNvPr id="2253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1851574"/>
              </p:ext>
            </p:extLst>
          </p:nvPr>
        </p:nvGraphicFramePr>
        <p:xfrm>
          <a:off x="5410200" y="1676400"/>
          <a:ext cx="279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03" name="Equation" r:id="rId3" imgW="279360" imgH="380880" progId="Equation.DSMT4">
                  <p:embed/>
                </p:oleObj>
              </mc:Choice>
              <mc:Fallback>
                <p:oleObj name="Equation" r:id="rId3" imgW="279360" imgH="380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1676400"/>
                        <a:ext cx="279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1780601"/>
              </p:ext>
            </p:extLst>
          </p:nvPr>
        </p:nvGraphicFramePr>
        <p:xfrm>
          <a:off x="2895600" y="4038600"/>
          <a:ext cx="279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04" name="Equation" r:id="rId5" imgW="279360" imgH="380880" progId="Equation.DSMT4">
                  <p:embed/>
                </p:oleObj>
              </mc:Choice>
              <mc:Fallback>
                <p:oleObj name="Equation" r:id="rId5" imgW="279360" imgH="380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4038600"/>
                        <a:ext cx="279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4222464"/>
              </p:ext>
            </p:extLst>
          </p:nvPr>
        </p:nvGraphicFramePr>
        <p:xfrm>
          <a:off x="5410200" y="4711700"/>
          <a:ext cx="2794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05" name="Equation" r:id="rId6" imgW="279360" imgH="241200" progId="Equation.DSMT4">
                  <p:embed/>
                </p:oleObj>
              </mc:Choice>
              <mc:Fallback>
                <p:oleObj name="Equation" r:id="rId6" imgW="27936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4711700"/>
                        <a:ext cx="2794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381519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Simple Regression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47800"/>
            <a:ext cx="8229600" cy="4525963"/>
          </a:xfrm>
        </p:spPr>
        <p:txBody>
          <a:bodyPr>
            <a:normAutofit lnSpcReduction="10000"/>
          </a:bodyPr>
          <a:lstStyle/>
          <a:p>
            <a:pPr marL="609600" indent="-609600">
              <a:buNone/>
            </a:pPr>
            <a:r>
              <a:rPr lang="en-US" dirty="0" smtClean="0"/>
              <a:t>In the above equation,</a:t>
            </a:r>
          </a:p>
          <a:p>
            <a:pPr marL="609600" indent="-609600">
              <a:buNone/>
            </a:pPr>
            <a:r>
              <a:rPr lang="en-US" dirty="0" smtClean="0"/>
              <a:t>If           , then the scatter plot of (</a:t>
            </a:r>
            <a:r>
              <a:rPr lang="en-US" dirty="0" err="1" smtClean="0"/>
              <a:t>x,y</a:t>
            </a:r>
            <a:r>
              <a:rPr lang="en-US" dirty="0" smtClean="0"/>
              <a:t>) forms a line.</a:t>
            </a:r>
          </a:p>
          <a:p>
            <a:pPr marL="609600" indent="-609600">
              <a:buNone/>
            </a:pPr>
            <a:r>
              <a:rPr lang="en-US" dirty="0" smtClean="0"/>
              <a:t>If      &gt;0,  then as x increases, the expected value of y increases.</a:t>
            </a:r>
          </a:p>
          <a:p>
            <a:pPr marL="609600" indent="-609600">
              <a:buNone/>
            </a:pPr>
            <a:r>
              <a:rPr lang="en-US" dirty="0" smtClean="0"/>
              <a:t>If </a:t>
            </a:r>
            <a:r>
              <a:rPr lang="en-US" dirty="0"/>
              <a:t> </a:t>
            </a:r>
            <a:r>
              <a:rPr lang="en-US" dirty="0" smtClean="0"/>
              <a:t>   &lt;0,  then as x increases, the expected value of y decreases.</a:t>
            </a:r>
          </a:p>
          <a:p>
            <a:pPr marL="609600" indent="-609600">
              <a:buNone/>
            </a:pPr>
            <a:r>
              <a:rPr lang="en-US" dirty="0" smtClean="0"/>
              <a:t>If     =0,  then there is no relationship between x and y.</a:t>
            </a:r>
          </a:p>
          <a:p>
            <a:pPr marL="609600" indent="-609600">
              <a:buNone/>
            </a:pPr>
            <a:endParaRPr lang="en-US" dirty="0" smtClean="0"/>
          </a:p>
          <a:p>
            <a:pPr marL="609600" indent="-609600">
              <a:buNone/>
            </a:pPr>
            <a:endParaRPr lang="en-US" dirty="0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1171663"/>
              </p:ext>
            </p:extLst>
          </p:nvPr>
        </p:nvGraphicFramePr>
        <p:xfrm>
          <a:off x="838200" y="1981200"/>
          <a:ext cx="100012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82" name="Equation" r:id="rId3" imgW="444240" imgH="203040" progId="Equation.DSMT4">
                  <p:embed/>
                </p:oleObj>
              </mc:Choice>
              <mc:Fallback>
                <p:oleObj name="Equation" r:id="rId3" imgW="44424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1981200"/>
                        <a:ext cx="1000125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0826242"/>
              </p:ext>
            </p:extLst>
          </p:nvPr>
        </p:nvGraphicFramePr>
        <p:xfrm>
          <a:off x="990600" y="3048000"/>
          <a:ext cx="279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83" name="Equation" r:id="rId5" imgW="279279" imgH="380835" progId="Equation.DSMT4">
                  <p:embed/>
                </p:oleObj>
              </mc:Choice>
              <mc:Fallback>
                <p:oleObj name="Equation" r:id="rId5" imgW="279279" imgH="380835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048000"/>
                        <a:ext cx="279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6688354"/>
              </p:ext>
            </p:extLst>
          </p:nvPr>
        </p:nvGraphicFramePr>
        <p:xfrm>
          <a:off x="914400" y="4038600"/>
          <a:ext cx="279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84" name="Equation" r:id="rId7" imgW="279279" imgH="380835" progId="Equation.DSMT4">
                  <p:embed/>
                </p:oleObj>
              </mc:Choice>
              <mc:Fallback>
                <p:oleObj name="Equation" r:id="rId7" imgW="279279" imgH="380835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038600"/>
                        <a:ext cx="279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6058953"/>
              </p:ext>
            </p:extLst>
          </p:nvPr>
        </p:nvGraphicFramePr>
        <p:xfrm>
          <a:off x="914400" y="4953000"/>
          <a:ext cx="279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85" name="Equation" r:id="rId8" imgW="279279" imgH="380835" progId="Equation.DSMT4">
                  <p:embed/>
                </p:oleObj>
              </mc:Choice>
              <mc:Fallback>
                <p:oleObj name="Equation" r:id="rId8" imgW="279279" imgH="380835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953000"/>
                        <a:ext cx="279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17964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Simple Regression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609600" indent="-609600">
              <a:buNone/>
            </a:pPr>
            <a:r>
              <a:rPr lang="en-US" sz="2400" dirty="0" smtClean="0"/>
              <a:t>Example:</a:t>
            </a:r>
          </a:p>
          <a:p>
            <a:pPr marL="609600" indent="-609600">
              <a:buNone/>
            </a:pPr>
            <a:r>
              <a:rPr lang="en-US" sz="2400" dirty="0" smtClean="0"/>
              <a:t>Let Y be the number of computers cleaned for every 1000 times </a:t>
            </a:r>
          </a:p>
          <a:p>
            <a:pPr marL="609600" indent="-609600">
              <a:buNone/>
            </a:pPr>
            <a:r>
              <a:rPr lang="en-US" sz="2400" dirty="0" smtClean="0"/>
              <a:t>that the Malicious Software Removal Tool is run  for a country</a:t>
            </a:r>
          </a:p>
          <a:p>
            <a:pPr marL="609600" indent="-609600">
              <a:buNone/>
            </a:pPr>
            <a:r>
              <a:rPr lang="en-US" sz="2400" dirty="0" smtClean="0"/>
              <a:t>and X be the country’s gross income per capita.</a:t>
            </a:r>
          </a:p>
          <a:p>
            <a:pPr marL="609600" indent="-609600">
              <a:buNone/>
            </a:pPr>
            <a:r>
              <a:rPr lang="en-US" sz="2400" dirty="0" smtClean="0"/>
              <a:t>Then the regression model could be </a:t>
            </a:r>
          </a:p>
          <a:p>
            <a:pPr marL="609600" indent="-609600">
              <a:buNone/>
            </a:pPr>
            <a:r>
              <a:rPr lang="en-US" sz="2400" i="1" dirty="0" smtClean="0"/>
              <a:t>			       ,</a:t>
            </a:r>
            <a:r>
              <a:rPr lang="en-US" sz="2400" dirty="0" smtClean="0"/>
              <a:t> where    represents the country.</a:t>
            </a:r>
          </a:p>
          <a:p>
            <a:pPr marL="609600" indent="-609600">
              <a:buNone/>
            </a:pPr>
            <a:endParaRPr lang="en-US" sz="2400" dirty="0"/>
          </a:p>
          <a:p>
            <a:pPr marL="609600" indent="-609600">
              <a:buNone/>
            </a:pPr>
            <a:r>
              <a:rPr lang="en-US" sz="2400" dirty="0" smtClean="0"/>
              <a:t>Here, we assume that                                       and                        </a:t>
            </a:r>
            <a:endParaRPr lang="en-US" sz="2400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1617061"/>
              </p:ext>
            </p:extLst>
          </p:nvPr>
        </p:nvGraphicFramePr>
        <p:xfrm>
          <a:off x="3810000" y="3886200"/>
          <a:ext cx="205154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95" name="Equation" r:id="rId3" imgW="88560" imgH="164880" progId="Equation.DSMT4">
                  <p:embed/>
                </p:oleObj>
              </mc:Choice>
              <mc:Fallback>
                <p:oleObj name="Equation" r:id="rId3" imgW="88560" imgH="164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810000" y="3886200"/>
                        <a:ext cx="205154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2327107"/>
              </p:ext>
            </p:extLst>
          </p:nvPr>
        </p:nvGraphicFramePr>
        <p:xfrm>
          <a:off x="3352800" y="4724400"/>
          <a:ext cx="2443162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96" name="Equation" r:id="rId5" imgW="1447560" imgH="253800" progId="Equation.DSMT4">
                  <p:embed/>
                </p:oleObj>
              </mc:Choice>
              <mc:Fallback>
                <p:oleObj name="Equation" r:id="rId5" imgW="144756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352800" y="4724400"/>
                        <a:ext cx="2443162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4971684"/>
              </p:ext>
            </p:extLst>
          </p:nvPr>
        </p:nvGraphicFramePr>
        <p:xfrm>
          <a:off x="914400" y="5257800"/>
          <a:ext cx="2516188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97" name="Equation" r:id="rId7" imgW="1536480" imgH="279360" progId="Equation.DSMT4">
                  <p:embed/>
                </p:oleObj>
              </mc:Choice>
              <mc:Fallback>
                <p:oleObj name="Equation" r:id="rId7" imgW="153648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914400" y="5257800"/>
                        <a:ext cx="2516188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6039932"/>
              </p:ext>
            </p:extLst>
          </p:nvPr>
        </p:nvGraphicFramePr>
        <p:xfrm>
          <a:off x="533400" y="3886200"/>
          <a:ext cx="22606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98" name="Equation" r:id="rId9" imgW="2260600" imgH="431800" progId="Equation.DSMT4">
                  <p:embed/>
                </p:oleObj>
              </mc:Choice>
              <mc:Fallback>
                <p:oleObj name="Equation" r:id="rId9" imgW="2260600" imgH="4318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886200"/>
                        <a:ext cx="22606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5924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Regression and Correlation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 marL="457200" indent="-288925" eaLnBrk="1" hangingPunct="1">
              <a:buNone/>
            </a:pPr>
            <a:endParaRPr lang="en-US" dirty="0" smtClean="0"/>
          </a:p>
          <a:p>
            <a:pPr marL="457200" indent="-288925" eaLnBrk="1" hangingPunct="1">
              <a:buNone/>
            </a:pPr>
            <a:endParaRPr lang="en-US" dirty="0" smtClean="0"/>
          </a:p>
          <a:p>
            <a:pPr marL="457200" indent="-288925" eaLnBrk="1" hangingPunct="1">
              <a:buNone/>
            </a:pPr>
            <a:endParaRPr lang="en-US" dirty="0" smtClean="0"/>
          </a:p>
          <a:p>
            <a:pPr marL="457200" indent="-288925" eaLnBrk="1" hangingPunct="1">
              <a:buNone/>
            </a:pPr>
            <a:endParaRPr lang="en-US" dirty="0" smtClean="0"/>
          </a:p>
          <a:p>
            <a:pPr marL="457200" indent="-288925" eaLnBrk="1" hangingPunct="1">
              <a:buNone/>
            </a:pPr>
            <a:r>
              <a:rPr lang="en-US" dirty="0" smtClean="0"/>
              <a:t>          is the sample correlation between X and Y.</a:t>
            </a:r>
          </a:p>
          <a:p>
            <a:pPr marL="457200" indent="-288925" eaLnBrk="1" hangingPunct="1">
              <a:buNone/>
            </a:pPr>
            <a:r>
              <a:rPr lang="en-US" dirty="0" smtClean="0"/>
              <a:t>        is the sample standard deviation of X.</a:t>
            </a:r>
          </a:p>
          <a:p>
            <a:pPr marL="457200" indent="-288925" eaLnBrk="1" hangingPunct="1">
              <a:buNone/>
            </a:pPr>
            <a:r>
              <a:rPr lang="en-US" dirty="0" smtClean="0"/>
              <a:t>        is the sample standard deviation of Y.</a:t>
            </a:r>
          </a:p>
          <a:p>
            <a:pPr marL="457200" indent="-288925" eaLnBrk="1" hangingPunct="1">
              <a:buNone/>
            </a:pPr>
            <a:r>
              <a:rPr lang="en-US" dirty="0" smtClean="0"/>
              <a:t>		</a:t>
            </a:r>
          </a:p>
          <a:p>
            <a:pPr marL="457200" indent="-288925" eaLnBrk="1" hangingPunct="1">
              <a:buNone/>
            </a:pPr>
            <a:endParaRPr lang="en-US" dirty="0" smtClean="0"/>
          </a:p>
        </p:txBody>
      </p:sp>
      <p:graphicFrame>
        <p:nvGraphicFramePr>
          <p:cNvPr id="24582" name="Object 6"/>
          <p:cNvGraphicFramePr>
            <a:graphicFrameLocks noChangeAspect="1"/>
          </p:cNvGraphicFramePr>
          <p:nvPr/>
        </p:nvGraphicFramePr>
        <p:xfrm>
          <a:off x="2438400" y="1905000"/>
          <a:ext cx="4191000" cy="198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0" name="Equation" r:id="rId3" imgW="1676160" imgH="914400" progId="Equation.DSMT4">
                  <p:embed/>
                </p:oleObj>
              </mc:Choice>
              <mc:Fallback>
                <p:oleObj name="Equation" r:id="rId3" imgW="1676160" imgH="914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905000"/>
                        <a:ext cx="4191000" cy="198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8836011"/>
              </p:ext>
            </p:extLst>
          </p:nvPr>
        </p:nvGraphicFramePr>
        <p:xfrm>
          <a:off x="533400" y="3505200"/>
          <a:ext cx="9906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1" name="Equation" r:id="rId5" imgW="545760" imgH="431640" progId="Equation.DSMT4">
                  <p:embed/>
                </p:oleObj>
              </mc:Choice>
              <mc:Fallback>
                <p:oleObj name="Equation" r:id="rId5" imgW="545760" imgH="431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505200"/>
                        <a:ext cx="9906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2593333"/>
              </p:ext>
            </p:extLst>
          </p:nvPr>
        </p:nvGraphicFramePr>
        <p:xfrm>
          <a:off x="533400" y="4343400"/>
          <a:ext cx="6858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2" name="Equation" r:id="rId7" imgW="406080" imgH="431640" progId="Equation.DSMT4">
                  <p:embed/>
                </p:oleObj>
              </mc:Choice>
              <mc:Fallback>
                <p:oleObj name="Equation" r:id="rId7" imgW="406080" imgH="431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343400"/>
                        <a:ext cx="6858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3763823"/>
              </p:ext>
            </p:extLst>
          </p:nvPr>
        </p:nvGraphicFramePr>
        <p:xfrm>
          <a:off x="685800" y="5029200"/>
          <a:ext cx="6858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3" name="Equation" r:id="rId9" imgW="368280" imgH="431640" progId="Equation.DSMT4">
                  <p:embed/>
                </p:oleObj>
              </mc:Choice>
              <mc:Fallback>
                <p:oleObj name="Equation" r:id="rId9" imgW="368280" imgH="431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5029200"/>
                        <a:ext cx="6858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447756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Some Observations of Linear Regression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1) </a:t>
            </a:r>
            <a:r>
              <a:rPr lang="en-US" sz="2600" dirty="0" smtClean="0"/>
              <a:t>If we didn’t have the regression line, we would use      </a:t>
            </a:r>
            <a:r>
              <a:rPr lang="en-US" sz="2600" i="1" dirty="0" smtClean="0"/>
              <a:t> as an estimate       of the </a:t>
            </a:r>
            <a:r>
              <a:rPr lang="en-US" sz="2600" i="1" dirty="0" err="1" smtClean="0"/>
              <a:t>yi</a:t>
            </a:r>
            <a:r>
              <a:rPr lang="en-US" sz="2600" i="1" dirty="0" smtClean="0"/>
              <a:t> ’s. </a:t>
            </a:r>
          </a:p>
          <a:p>
            <a:pPr>
              <a:buNone/>
            </a:pPr>
            <a:r>
              <a:rPr lang="en-US" sz="2600" dirty="0" smtClean="0"/>
              <a:t>2) So                  </a:t>
            </a:r>
            <a:r>
              <a:rPr lang="en-US" sz="2600" i="1" dirty="0" smtClean="0"/>
              <a:t>is the distance our estimate is from our actual value.</a:t>
            </a:r>
          </a:p>
          <a:p>
            <a:pPr>
              <a:buNone/>
            </a:pPr>
            <a:r>
              <a:rPr lang="en-US" sz="2600" dirty="0" smtClean="0"/>
              <a:t>3) The (directional) distance from </a:t>
            </a:r>
            <a:r>
              <a:rPr lang="en-US" sz="2600" i="1" dirty="0" err="1" smtClean="0"/>
              <a:t>yi</a:t>
            </a:r>
            <a:r>
              <a:rPr lang="en-US" sz="2600" i="1" dirty="0" smtClean="0"/>
              <a:t> to the line is               This difference is </a:t>
            </a:r>
            <a:r>
              <a:rPr lang="en-US" sz="2600" dirty="0" smtClean="0"/>
              <a:t>called the residual component. This residual is the distance our regression estimate </a:t>
            </a:r>
            <a:r>
              <a:rPr lang="en-US" sz="2600" i="1" dirty="0" smtClean="0"/>
              <a:t>is from the actual variable even though we have the line. So we </a:t>
            </a:r>
            <a:r>
              <a:rPr lang="en-US" sz="2600" dirty="0" smtClean="0"/>
              <a:t>have improved our estimate </a:t>
            </a:r>
            <a:r>
              <a:rPr lang="en-US" sz="2600" i="1" dirty="0" smtClean="0"/>
              <a:t>but we still are </a:t>
            </a:r>
            <a:r>
              <a:rPr lang="en-US" sz="2600" dirty="0" smtClean="0"/>
              <a:t>somewhat off from the actual value.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0830953"/>
              </p:ext>
            </p:extLst>
          </p:nvPr>
        </p:nvGraphicFramePr>
        <p:xfrm>
          <a:off x="7772400" y="1676400"/>
          <a:ext cx="4572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47" name="Equation" r:id="rId3" imgW="203040" imgH="279360" progId="Equation.DSMT4">
                  <p:embed/>
                </p:oleObj>
              </mc:Choice>
              <mc:Fallback>
                <p:oleObj name="Equation" r:id="rId3" imgW="20304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2400" y="1676400"/>
                        <a:ext cx="4572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1371600" y="2438400"/>
          <a:ext cx="10668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48" name="Equation" r:id="rId5" imgW="622080" imgH="330120" progId="Equation.DSMT4">
                  <p:embed/>
                </p:oleObj>
              </mc:Choice>
              <mc:Fallback>
                <p:oleObj name="Equation" r:id="rId5" imgW="62208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438400"/>
                        <a:ext cx="10668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1929984"/>
              </p:ext>
            </p:extLst>
          </p:nvPr>
        </p:nvGraphicFramePr>
        <p:xfrm>
          <a:off x="7239000" y="3429000"/>
          <a:ext cx="12192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49" name="Equation" r:id="rId7" imgW="634680" imgH="330120" progId="Equation.DSMT4">
                  <p:embed/>
                </p:oleObj>
              </mc:Choice>
              <mc:Fallback>
                <p:oleObj name="Equation" r:id="rId7" imgW="63468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000" y="3429000"/>
                        <a:ext cx="12192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997891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Some Observations of Linear Regression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4) The distance by which we have improved our estimate for </a:t>
            </a:r>
            <a:r>
              <a:rPr lang="en-US" i="1" dirty="0" err="1" smtClean="0"/>
              <a:t>yi</a:t>
            </a:r>
            <a:r>
              <a:rPr lang="en-US" i="1" dirty="0" smtClean="0"/>
              <a:t> is            .</a:t>
            </a:r>
          </a:p>
          <a:p>
            <a:pPr>
              <a:buNone/>
            </a:pPr>
            <a:r>
              <a:rPr lang="en-US" dirty="0" smtClean="0"/>
              <a:t>   This difference is called the regression component.</a:t>
            </a:r>
          </a:p>
          <a:p>
            <a:pPr>
              <a:buNone/>
            </a:pPr>
            <a:r>
              <a:rPr lang="en-US" dirty="0" smtClean="0"/>
              <a:t>   We have</a:t>
            </a:r>
          </a:p>
          <a:p>
            <a:pPr>
              <a:buNone/>
            </a:pPr>
            <a:r>
              <a:rPr lang="en-US" dirty="0" smtClean="0"/>
              <a:t>   Total sum of squares = residual sum of squares + regression sum of squares.</a:t>
            </a:r>
          </a:p>
          <a:p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8483668"/>
              </p:ext>
            </p:extLst>
          </p:nvPr>
        </p:nvGraphicFramePr>
        <p:xfrm>
          <a:off x="3657600" y="2133600"/>
          <a:ext cx="10668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8" name="Equation" r:id="rId3" imgW="622080" imgH="330120" progId="Equation.DSMT4">
                  <p:embed/>
                </p:oleObj>
              </mc:Choice>
              <mc:Fallback>
                <p:oleObj name="Equation" r:id="rId3" imgW="62208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133600"/>
                        <a:ext cx="10668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588118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/>
          <a:lstStyle/>
          <a:p>
            <a:pPr algn="l"/>
            <a:r>
              <a:rPr lang="en-US" sz="2800" dirty="0" smtClean="0"/>
              <a:t>An ANOVA Table for Simple Linear Regression</a:t>
            </a:r>
            <a:br>
              <a:rPr lang="en-US" sz="2800" dirty="0" smtClean="0"/>
            </a:br>
            <a:r>
              <a:rPr lang="en-US" sz="2800" smtClean="0"/>
              <a:t/>
            </a:r>
            <a:br>
              <a:rPr lang="en-US" sz="2800" smtClean="0"/>
            </a:br>
            <a:r>
              <a:rPr lang="en-US" sz="2800" smtClean="0"/>
              <a:t>F-Ratio=MSR/MSE df</a:t>
            </a:r>
            <a:r>
              <a:rPr lang="en-US" sz="2800" dirty="0" smtClean="0"/>
              <a:t>=1,n-2 for testing H0:slope=0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2057400"/>
          <a:ext cx="8001000" cy="40767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7800"/>
                <a:gridCol w="3276600"/>
                <a:gridCol w="1276350"/>
                <a:gridCol w="2000250"/>
              </a:tblGrid>
              <a:tr h="762000"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Source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Sum of Squares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Degrees of Freedom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Mean</a:t>
                      </a:r>
                      <a:r>
                        <a:rPr lang="en-US" baseline="0" dirty="0" smtClean="0"/>
                        <a:t> Squares</a:t>
                      </a:r>
                      <a:endParaRPr lang="en-US" dirty="0"/>
                    </a:p>
                  </a:txBody>
                  <a:tcPr/>
                </a:tc>
              </a:tr>
              <a:tr h="1104900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Model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1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MSR</a:t>
                      </a:r>
                    </a:p>
                    <a:p>
                      <a:r>
                        <a:rPr lang="en-US" sz="2800" dirty="0" smtClean="0"/>
                        <a:t>=SSR/1</a:t>
                      </a:r>
                      <a:endParaRPr lang="en-US" sz="2800" dirty="0"/>
                    </a:p>
                  </a:txBody>
                  <a:tcPr/>
                </a:tc>
              </a:tr>
              <a:tr h="1104900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Residual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n-2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MSE=</a:t>
                      </a:r>
                    </a:p>
                    <a:p>
                      <a:r>
                        <a:rPr lang="en-US" sz="2800" dirty="0" smtClean="0"/>
                        <a:t>SSE/n-2</a:t>
                      </a:r>
                      <a:endParaRPr lang="en-US" sz="2800" dirty="0"/>
                    </a:p>
                  </a:txBody>
                  <a:tcPr/>
                </a:tc>
              </a:tr>
              <a:tr h="1104900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n-1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905000" y="2895600"/>
          <a:ext cx="31242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22" name="Equation" r:id="rId3" imgW="1765080" imgH="431640" progId="Equation.DSMT4">
                  <p:embed/>
                </p:oleObj>
              </mc:Choice>
              <mc:Fallback>
                <p:oleObj name="Equation" r:id="rId3" imgW="1765080" imgH="431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895600"/>
                        <a:ext cx="31242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4089400" y="2209800"/>
          <a:ext cx="914400" cy="268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23" name="Equation" r:id="rId5" imgW="914400" imgH="267840" progId="Equation.DSMT4">
                  <p:embed/>
                </p:oleObj>
              </mc:Choice>
              <mc:Fallback>
                <p:oleObj name="Equation" r:id="rId5" imgW="914400" imgH="2678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9400" y="2209800"/>
                        <a:ext cx="914400" cy="268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1905000" y="4114800"/>
          <a:ext cx="32004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24" name="Equation" r:id="rId7" imgW="1815840" imgH="431640" progId="Equation.DSMT4">
                  <p:embed/>
                </p:oleObj>
              </mc:Choice>
              <mc:Fallback>
                <p:oleObj name="Equation" r:id="rId7" imgW="1815840" imgH="431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4114800"/>
                        <a:ext cx="3200400" cy="1066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2133600" y="5410200"/>
          <a:ext cx="28194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25" name="Equation" r:id="rId9" imgW="1091880" imgH="431640" progId="Equation.DSMT4">
                  <p:embed/>
                </p:oleObj>
              </mc:Choice>
              <mc:Fallback>
                <p:oleObj name="Equation" r:id="rId9" imgW="1091880" imgH="431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5410200"/>
                        <a:ext cx="2819400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128331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09800"/>
            <a:ext cx="7772400" cy="1371599"/>
          </a:xfrm>
        </p:spPr>
        <p:txBody>
          <a:bodyPr>
            <a:normAutofit/>
          </a:bodyPr>
          <a:lstStyle/>
          <a:p>
            <a:r>
              <a:rPr lang="en-US" sz="4000" dirty="0" smtClean="0"/>
              <a:t>Module (b): Correlation and Linear Regression 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953000"/>
            <a:ext cx="2209800" cy="137160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 </a:t>
            </a:r>
          </a:p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00618998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>Extension to </a:t>
            </a:r>
            <a:br>
              <a:rPr lang="en-US" dirty="0" smtClean="0"/>
            </a:br>
            <a:r>
              <a:rPr lang="en-US" dirty="0" smtClean="0"/>
              <a:t>Multiple Linear Regression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288925" eaLnBrk="1" hangingPunct="1">
              <a:buNone/>
            </a:pPr>
            <a:r>
              <a:rPr lang="en-US" dirty="0" smtClean="0"/>
              <a:t>To fit a multiple linear regression model </a:t>
            </a:r>
          </a:p>
          <a:p>
            <a:pPr marL="457200" indent="-288925" eaLnBrk="1" hangingPunct="1">
              <a:buNone/>
            </a:pPr>
            <a:endParaRPr lang="en-US" dirty="0" smtClean="0"/>
          </a:p>
          <a:p>
            <a:pPr marL="457200" indent="-288925" eaLnBrk="1" hangingPunct="1">
              <a:buNone/>
            </a:pPr>
            <a:r>
              <a:rPr lang="en-US" dirty="0" smtClean="0"/>
              <a:t> </a:t>
            </a:r>
          </a:p>
          <a:p>
            <a:pPr marL="457200" indent="-288925" eaLnBrk="1" hangingPunct="1">
              <a:buNone/>
            </a:pPr>
            <a:r>
              <a:rPr lang="en-US" dirty="0" smtClean="0"/>
              <a:t>we minimize the sum of squared deviations</a:t>
            </a:r>
          </a:p>
          <a:p>
            <a:pPr marL="457200" indent="-288925" eaLnBrk="1" hangingPunct="1">
              <a:buNone/>
            </a:pPr>
            <a:endParaRPr lang="en-US" dirty="0" smtClean="0"/>
          </a:p>
          <a:p>
            <a:pPr marL="457200" indent="-288925" eaLnBrk="1" hangingPunct="1">
              <a:buNone/>
            </a:pPr>
            <a:endParaRPr lang="en-US" dirty="0" smtClean="0"/>
          </a:p>
        </p:txBody>
      </p:sp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990600" y="2362200"/>
          <a:ext cx="54864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92" name="Equation" r:id="rId3" imgW="5092560" imgH="431640" progId="Equation.DSMT4">
                  <p:embed/>
                </p:oleObj>
              </mc:Choice>
              <mc:Fallback>
                <p:oleObj name="Equation" r:id="rId3" imgW="5092560" imgH="431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362200"/>
                        <a:ext cx="54864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8" name="Object 4"/>
          <p:cNvGraphicFramePr>
            <a:graphicFrameLocks noChangeAspect="1"/>
          </p:cNvGraphicFramePr>
          <p:nvPr/>
        </p:nvGraphicFramePr>
        <p:xfrm>
          <a:off x="914400" y="4267200"/>
          <a:ext cx="6629400" cy="152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93" name="Equation" r:id="rId5" imgW="5308560" imgH="914400" progId="Equation.DSMT4">
                  <p:embed/>
                </p:oleObj>
              </mc:Choice>
              <mc:Fallback>
                <p:oleObj name="Equation" r:id="rId5" imgW="5308560" imgH="914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267200"/>
                        <a:ext cx="6629400" cy="152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4219814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>Multiple Linear Regression</a:t>
            </a:r>
            <a:br>
              <a:rPr lang="en-US" dirty="0" smtClean="0"/>
            </a:br>
            <a:r>
              <a:rPr lang="en-US" dirty="0" smtClean="0"/>
              <a:t>Interpretation of the Coefficients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288925" eaLnBrk="1" hangingPunct="1">
              <a:buNone/>
            </a:pPr>
            <a:r>
              <a:rPr lang="en-US" dirty="0" smtClean="0"/>
              <a:t>In a multiple linear regression model,   </a:t>
            </a:r>
          </a:p>
          <a:p>
            <a:pPr marL="457200" indent="-288925" eaLnBrk="1" hangingPunct="1">
              <a:buNone/>
            </a:pPr>
            <a:r>
              <a:rPr lang="en-US" dirty="0" smtClean="0"/>
              <a:t>means the expected units of increase or </a:t>
            </a:r>
          </a:p>
          <a:p>
            <a:pPr marL="457200" indent="-288925" eaLnBrk="1" hangingPunct="1">
              <a:buNone/>
            </a:pPr>
            <a:r>
              <a:rPr lang="en-US" dirty="0" smtClean="0"/>
              <a:t>decrease in Y for each unit increment of</a:t>
            </a:r>
          </a:p>
          <a:p>
            <a:pPr marL="457200" indent="-288925" eaLnBrk="1" hangingPunct="1">
              <a:buNone/>
            </a:pPr>
            <a:r>
              <a:rPr lang="en-US" dirty="0" smtClean="0"/>
              <a:t>when all other </a:t>
            </a:r>
            <a:r>
              <a:rPr lang="en-US" dirty="0" err="1" smtClean="0"/>
              <a:t>x’s</a:t>
            </a:r>
            <a:r>
              <a:rPr lang="en-US" dirty="0" smtClean="0"/>
              <a:t> are held constant. </a:t>
            </a:r>
          </a:p>
        </p:txBody>
      </p:sp>
      <p:graphicFrame>
        <p:nvGraphicFramePr>
          <p:cNvPr id="2253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5653294"/>
              </p:ext>
            </p:extLst>
          </p:nvPr>
        </p:nvGraphicFramePr>
        <p:xfrm>
          <a:off x="7162800" y="1752600"/>
          <a:ext cx="368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8" name="Equation" r:id="rId3" imgW="368280" imgH="469800" progId="Equation.DSMT4">
                  <p:embed/>
                </p:oleObj>
              </mc:Choice>
              <mc:Fallback>
                <p:oleObj name="Equation" r:id="rId3" imgW="368280" imgH="469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2800" y="1752600"/>
                        <a:ext cx="368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7387103"/>
              </p:ext>
            </p:extLst>
          </p:nvPr>
        </p:nvGraphicFramePr>
        <p:xfrm>
          <a:off x="7391400" y="2743200"/>
          <a:ext cx="4699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9" name="Equation" r:id="rId5" imgW="317160" imgH="469800" progId="Equation.DSMT4">
                  <p:embed/>
                </p:oleObj>
              </mc:Choice>
              <mc:Fallback>
                <p:oleObj name="Equation" r:id="rId5" imgW="317160" imgH="469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1400" y="2743200"/>
                        <a:ext cx="4699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491832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Correlation Coefficient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correlation coefficient measures the </a:t>
            </a:r>
            <a:r>
              <a:rPr lang="en-US" b="1" i="1" dirty="0" smtClean="0"/>
              <a:t>strength of linear relationship.</a:t>
            </a:r>
          </a:p>
          <a:p>
            <a:pPr>
              <a:buNone/>
            </a:pPr>
            <a:r>
              <a:rPr lang="en-US" b="1" i="1" dirty="0" smtClean="0"/>
              <a:t> </a:t>
            </a:r>
            <a:r>
              <a:rPr lang="en-US" sz="2800" dirty="0" smtClean="0"/>
              <a:t>1) If all we want to know is the size of the correlation coefficient, then X and Y</a:t>
            </a:r>
          </a:p>
          <a:p>
            <a:pPr>
              <a:buNone/>
            </a:pPr>
            <a:r>
              <a:rPr lang="en-US" sz="2800" dirty="0" smtClean="0"/>
              <a:t>   should be continuous variables, but neither of them has to be normally distributed. </a:t>
            </a:r>
          </a:p>
          <a:p>
            <a:pPr>
              <a:buNone/>
            </a:pPr>
            <a:r>
              <a:rPr lang="en-US" sz="2800" dirty="0" smtClean="0"/>
              <a:t>2) However, the associated hypothesis test is only valid if the pair (X,Y) are randomly selected.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38169107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Correlation Coefficient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447800" y="2133600"/>
          <a:ext cx="6477000" cy="396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4" name="Equation" r:id="rId3" imgW="2361960" imgH="939600" progId="Equation.DSMT4">
                  <p:embed/>
                </p:oleObj>
              </mc:Choice>
              <mc:Fallback>
                <p:oleObj name="Equation" r:id="rId3" imgW="2361960" imgH="939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133600"/>
                        <a:ext cx="6477000" cy="3962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0698322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Correlation Coefficient</a:t>
            </a:r>
            <a:endParaRPr lang="en-US" dirty="0"/>
          </a:p>
        </p:txBody>
      </p:sp>
      <p:pic>
        <p:nvPicPr>
          <p:cNvPr id="307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1" y="1981200"/>
            <a:ext cx="71628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0774877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Outliers and Influential Points in a Linear Regression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An outlier is an observation that appears at one of the extremes of the data range (</a:t>
            </a:r>
            <a:r>
              <a:rPr lang="en-US" sz="2800" dirty="0" err="1" smtClean="0"/>
              <a:t>eg</a:t>
            </a:r>
            <a:r>
              <a:rPr lang="en-US" sz="2800" dirty="0" smtClean="0"/>
              <a:t>: data points more than 2 </a:t>
            </a:r>
            <a:r>
              <a:rPr lang="en-US" sz="2800" dirty="0" err="1" smtClean="0"/>
              <a:t>sd</a:t>
            </a:r>
            <a:r>
              <a:rPr lang="en-US" sz="2800" dirty="0" smtClean="0"/>
              <a:t> away from the mean, . </a:t>
            </a:r>
          </a:p>
          <a:p>
            <a:r>
              <a:rPr lang="en-US" sz="2800" dirty="0" smtClean="0"/>
              <a:t>In a linear regression, an outlier can be evaluated based on three criteria: reasonableness, response extremeness and predictor extremeness (</a:t>
            </a:r>
            <a:r>
              <a:rPr lang="en-US" sz="2800" dirty="0" err="1" smtClean="0"/>
              <a:t>eg</a:t>
            </a:r>
            <a:r>
              <a:rPr lang="en-US" sz="2800" dirty="0" smtClean="0"/>
              <a:t>: a data point that has a unusually </a:t>
            </a:r>
            <a:r>
              <a:rPr lang="en-US" sz="2800" smtClean="0"/>
              <a:t>large residual).</a:t>
            </a:r>
            <a:endParaRPr lang="en-US" sz="2800" dirty="0" smtClean="0"/>
          </a:p>
          <a:p>
            <a:r>
              <a:rPr lang="en-US" sz="2800" dirty="0" smtClean="0"/>
              <a:t>An influential point is a point which has an important influence on the coefficients of the fitted regression lines.</a:t>
            </a:r>
          </a:p>
          <a:p>
            <a:r>
              <a:rPr lang="en-US" sz="2800" dirty="0" smtClean="0"/>
              <a:t>Outliers and influential points are not necessary the same. An outlier may or may not be influential, depending on its location relative to the remaining sample points.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6186677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Use of Outliers to Detect the </a:t>
            </a:r>
            <a:r>
              <a:rPr lang="en-US" dirty="0"/>
              <a:t>S</a:t>
            </a:r>
            <a:r>
              <a:rPr lang="en-US" dirty="0" smtClean="0"/>
              <a:t>ecurity </a:t>
            </a:r>
            <a:r>
              <a:rPr lang="en-US" dirty="0"/>
              <a:t>A</a:t>
            </a:r>
            <a:r>
              <a:rPr lang="en-US" dirty="0" smtClean="0"/>
              <a:t>ttack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O</a:t>
            </a:r>
            <a:r>
              <a:rPr lang="en-US" sz="2800" dirty="0" smtClean="0"/>
              <a:t>utlier detection is to find patterns in data that do not conform to expected normal data behavior.</a:t>
            </a:r>
          </a:p>
          <a:p>
            <a:r>
              <a:rPr lang="en-US" sz="2800" dirty="0"/>
              <a:t>Outlier </a:t>
            </a:r>
            <a:r>
              <a:rPr lang="en-US" sz="2800" dirty="0" smtClean="0"/>
              <a:t>detection has been a widely researched problem and find immense use in cyber security</a:t>
            </a:r>
            <a:r>
              <a:rPr lang="en-US" sz="2800" dirty="0" smtClean="0"/>
              <a:t>. </a:t>
            </a:r>
            <a:endParaRPr lang="en-US" sz="2800" dirty="0" smtClean="0"/>
          </a:p>
          <a:p>
            <a:r>
              <a:rPr lang="en-US" sz="2800" dirty="0" smtClean="0"/>
              <a:t>This can be used for detecting malicious computer break-ins, called intrusion detection.</a:t>
            </a:r>
          </a:p>
          <a:p>
            <a:r>
              <a:rPr lang="en-US" sz="2800" dirty="0" smtClean="0"/>
              <a:t>Application of </a:t>
            </a:r>
            <a:r>
              <a:rPr lang="en-US" sz="2800" dirty="0"/>
              <a:t>Outlier detection </a:t>
            </a:r>
            <a:r>
              <a:rPr lang="en-US" sz="2800" dirty="0" smtClean="0"/>
              <a:t>in this domain usually involves a huge volume of data.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9274767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Application of Regression Model in Computer 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Y=Security breach rate.</a:t>
            </a:r>
          </a:p>
          <a:p>
            <a:r>
              <a:rPr lang="en-US" sz="2800" dirty="0" smtClean="0"/>
              <a:t>X1=number of potential adversaries</a:t>
            </a:r>
          </a:p>
          <a:p>
            <a:r>
              <a:rPr lang="en-US" sz="2800" dirty="0" smtClean="0"/>
              <a:t>X2=incentives of each adversary</a:t>
            </a:r>
          </a:p>
          <a:p>
            <a:r>
              <a:rPr lang="en-US" sz="2800" dirty="0" smtClean="0"/>
              <a:t>X3=cost of attacks</a:t>
            </a:r>
          </a:p>
          <a:p>
            <a:r>
              <a:rPr lang="en-US" sz="2800" dirty="0" smtClean="0"/>
              <a:t>X4=risk of attacks</a:t>
            </a:r>
          </a:p>
          <a:p>
            <a:endParaRPr lang="en-US" sz="2800" dirty="0"/>
          </a:p>
          <a:p>
            <a:r>
              <a:rPr lang="en-US" sz="2800" dirty="0" smtClean="0"/>
              <a:t>We can then run a linear regression model to predict the security breach rate </a:t>
            </a:r>
            <a:r>
              <a:rPr lang="en-US" sz="2800" smtClean="0"/>
              <a:t>using X1-X4.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531305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229600" cy="1066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b="1" dirty="0" smtClean="0"/>
              <a:t>Causation and Association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29600" cy="4144963"/>
          </a:xfrm>
        </p:spPr>
        <p:txBody>
          <a:bodyPr/>
          <a:lstStyle/>
          <a:p>
            <a:endParaRPr lang="en-US" b="1" dirty="0" smtClean="0"/>
          </a:p>
          <a:p>
            <a:r>
              <a:rPr lang="en-US" b="1" dirty="0" smtClean="0"/>
              <a:t>Causation </a:t>
            </a:r>
            <a:r>
              <a:rPr lang="en-US" dirty="0" smtClean="0"/>
              <a:t>– Changes in A cause changes in B</a:t>
            </a:r>
          </a:p>
          <a:p>
            <a:r>
              <a:rPr lang="en-US" b="1" dirty="0" smtClean="0"/>
              <a:t>Association</a:t>
            </a:r>
            <a:r>
              <a:rPr lang="en-US" dirty="0" smtClean="0"/>
              <a:t>: The relationship between the two variables.</a:t>
            </a:r>
          </a:p>
          <a:p>
            <a:pPr marL="609600" indent="-609600" eaLnBrk="1" hangingPunct="1">
              <a:buFontTx/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75741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5334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Causation and Association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/>
              <a:t>Causation</a:t>
            </a:r>
          </a:p>
          <a:p>
            <a:pPr>
              <a:buNone/>
            </a:pPr>
            <a:r>
              <a:rPr lang="en-US" sz="2800" dirty="0" smtClean="0"/>
              <a:t>After a </a:t>
            </a:r>
            <a:r>
              <a:rPr lang="en-US" sz="2800" dirty="0" smtClean="0"/>
              <a:t>law compelling </a:t>
            </a:r>
            <a:r>
              <a:rPr lang="en-US" sz="2800" dirty="0" smtClean="0"/>
              <a:t>motorists </a:t>
            </a:r>
            <a:r>
              <a:rPr lang="en-US" sz="2800" dirty="0" smtClean="0"/>
              <a:t>to wear seat belts </a:t>
            </a: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went </a:t>
            </a:r>
            <a:r>
              <a:rPr lang="en-US" sz="2800" dirty="0" smtClean="0"/>
              <a:t>into </a:t>
            </a:r>
            <a:r>
              <a:rPr lang="en-US" sz="2800" dirty="0" smtClean="0"/>
              <a:t>effect, </a:t>
            </a:r>
            <a:r>
              <a:rPr lang="en-US" sz="2800" dirty="0" smtClean="0"/>
              <a:t>an increasing </a:t>
            </a:r>
            <a:r>
              <a:rPr lang="en-US" sz="2800" dirty="0" smtClean="0"/>
              <a:t>percentage </a:t>
            </a:r>
            <a:r>
              <a:rPr lang="en-US" sz="2800" dirty="0" smtClean="0"/>
              <a:t>of </a:t>
            </a:r>
            <a:r>
              <a:rPr lang="en-US" sz="2800" dirty="0" smtClean="0"/>
              <a:t>motorists</a:t>
            </a:r>
          </a:p>
          <a:p>
            <a:pPr>
              <a:buNone/>
            </a:pPr>
            <a:r>
              <a:rPr lang="en-US" sz="2800" dirty="0" smtClean="0"/>
              <a:t>complied</a:t>
            </a:r>
            <a:r>
              <a:rPr lang="en-US" sz="2800" dirty="0" smtClean="0"/>
              <a:t>. A study found </a:t>
            </a:r>
            <a:r>
              <a:rPr lang="en-US" sz="2800" dirty="0" smtClean="0"/>
              <a:t>high </a:t>
            </a:r>
            <a:r>
              <a:rPr lang="en-US" sz="2800" dirty="0" smtClean="0"/>
              <a:t>positive </a:t>
            </a:r>
            <a:r>
              <a:rPr lang="en-US" sz="2800" dirty="0" smtClean="0"/>
              <a:t>correlation</a:t>
            </a:r>
          </a:p>
          <a:p>
            <a:pPr>
              <a:buNone/>
            </a:pPr>
            <a:r>
              <a:rPr lang="en-US" sz="2800" dirty="0" smtClean="0"/>
              <a:t>between </a:t>
            </a:r>
            <a:r>
              <a:rPr lang="en-US" sz="2800" dirty="0" smtClean="0"/>
              <a:t>the percent of </a:t>
            </a:r>
            <a:r>
              <a:rPr lang="en-US" sz="2800" dirty="0" smtClean="0"/>
              <a:t>motorists </a:t>
            </a:r>
            <a:r>
              <a:rPr lang="en-US" sz="2800" dirty="0" smtClean="0"/>
              <a:t>wearing seat </a:t>
            </a:r>
            <a:r>
              <a:rPr lang="en-US" sz="2800" dirty="0" smtClean="0"/>
              <a:t>belts</a:t>
            </a:r>
          </a:p>
          <a:p>
            <a:pPr>
              <a:buNone/>
            </a:pPr>
            <a:r>
              <a:rPr lang="en-US" sz="2800" dirty="0" smtClean="0"/>
              <a:t>and </a:t>
            </a:r>
            <a:r>
              <a:rPr lang="en-US" sz="2800" dirty="0" smtClean="0"/>
              <a:t>the percent </a:t>
            </a:r>
            <a:r>
              <a:rPr lang="en-US" sz="2800" dirty="0" smtClean="0"/>
              <a:t>reduction </a:t>
            </a:r>
            <a:r>
              <a:rPr lang="en-US" sz="2800" dirty="0" smtClean="0"/>
              <a:t>in injuries from </a:t>
            </a:r>
            <a:r>
              <a:rPr lang="en-US" sz="2800" dirty="0" smtClean="0"/>
              <a:t>the day the </a:t>
            </a:r>
          </a:p>
          <a:p>
            <a:pPr>
              <a:buNone/>
            </a:pPr>
            <a:r>
              <a:rPr lang="en-US" sz="2800" dirty="0" smtClean="0"/>
              <a:t>law went into effect.</a:t>
            </a: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This is an instance of cause and effect: Seat belts </a:t>
            </a:r>
          </a:p>
          <a:p>
            <a:pPr>
              <a:buNone/>
            </a:pPr>
            <a:r>
              <a:rPr lang="en-US" sz="2800" dirty="0" smtClean="0"/>
              <a:t>prevent injuries when an accident occurs, so an</a:t>
            </a:r>
          </a:p>
          <a:p>
            <a:pPr>
              <a:buNone/>
            </a:pPr>
            <a:r>
              <a:rPr lang="en-US" sz="2800" dirty="0" smtClean="0"/>
              <a:t>increase in their use caused a drop in injuries.</a:t>
            </a:r>
          </a:p>
        </p:txBody>
      </p:sp>
    </p:spTree>
    <p:extLst>
      <p:ext uri="{BB962C8B-B14F-4D97-AF65-F5344CB8AC3E}">
        <p14:creationId xmlns:p14="http://schemas.microsoft.com/office/powerpoint/2010/main" val="4724823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5334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Causation and Association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dirty="0" smtClean="0"/>
              <a:t>Association</a:t>
            </a:r>
          </a:p>
          <a:p>
            <a:pPr>
              <a:buNone/>
            </a:pPr>
            <a:r>
              <a:rPr lang="en-US" sz="2800" dirty="0" smtClean="0"/>
              <a:t>A moderate correlation exists between the </a:t>
            </a:r>
          </a:p>
          <a:p>
            <a:pPr>
              <a:buNone/>
            </a:pPr>
            <a:r>
              <a:rPr lang="en-US" sz="2800" dirty="0" smtClean="0"/>
              <a:t>Scholastic Aptitude Test (SAT) scores of high </a:t>
            </a:r>
          </a:p>
          <a:p>
            <a:pPr>
              <a:buNone/>
            </a:pPr>
            <a:r>
              <a:rPr lang="en-US" sz="2800" dirty="0" smtClean="0"/>
              <a:t>school students and their grade index later as </a:t>
            </a:r>
          </a:p>
          <a:p>
            <a:pPr>
              <a:buNone/>
            </a:pPr>
            <a:r>
              <a:rPr lang="en-US" sz="2800" dirty="0" smtClean="0"/>
              <a:t>freshman in college. Surely high SAT scores do </a:t>
            </a:r>
          </a:p>
          <a:p>
            <a:pPr>
              <a:buNone/>
            </a:pPr>
            <a:r>
              <a:rPr lang="en-US" sz="2800" dirty="0" smtClean="0"/>
              <a:t>not cause high freshman grades. Rather </a:t>
            </a:r>
            <a:r>
              <a:rPr lang="en-US" sz="2800" b="1" dirty="0" smtClean="0"/>
              <a:t>the same</a:t>
            </a:r>
          </a:p>
          <a:p>
            <a:pPr>
              <a:buNone/>
            </a:pPr>
            <a:r>
              <a:rPr lang="en-US" sz="2800" b="1" dirty="0" smtClean="0"/>
              <a:t>combination of ability and knowledge shows </a:t>
            </a:r>
          </a:p>
          <a:p>
            <a:pPr>
              <a:buNone/>
            </a:pPr>
            <a:r>
              <a:rPr lang="en-US" sz="2800" b="1" dirty="0" smtClean="0"/>
              <a:t>itself in both high SAT scores and high grades</a:t>
            </a:r>
            <a:r>
              <a:rPr lang="en-US" sz="2800" dirty="0" smtClean="0"/>
              <a:t>. </a:t>
            </a:r>
          </a:p>
          <a:p>
            <a:pPr>
              <a:buNone/>
            </a:pPr>
            <a:r>
              <a:rPr lang="en-US" sz="2800" dirty="0" smtClean="0"/>
              <a:t>Both of the observed variables are responding to </a:t>
            </a:r>
          </a:p>
          <a:p>
            <a:pPr>
              <a:buNone/>
            </a:pPr>
            <a:r>
              <a:rPr lang="en-US" sz="2800" dirty="0" smtClean="0"/>
              <a:t>the same unobserved variable and this is the </a:t>
            </a:r>
          </a:p>
          <a:p>
            <a:pPr>
              <a:buNone/>
            </a:pPr>
            <a:r>
              <a:rPr lang="en-US" sz="2800" dirty="0" smtClean="0"/>
              <a:t>reason for the correlation between them.</a:t>
            </a:r>
            <a:endParaRPr lang="en-US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33697982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Association of Two Variables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marL="609600" indent="-609600" eaLnBrk="1" hangingPunct="1">
              <a:buFontTx/>
              <a:buNone/>
            </a:pPr>
            <a:r>
              <a:rPr lang="en-US" dirty="0" smtClean="0"/>
              <a:t>To Summarize  Data taken from One Variable: Mean, Median, Mode, quantiles, Variance, Standard Deviation, Range, etc.</a:t>
            </a:r>
          </a:p>
          <a:p>
            <a:pPr marL="609600" indent="-609600" eaLnBrk="1" hangingPunct="1">
              <a:buFontTx/>
              <a:buNone/>
            </a:pPr>
            <a:endParaRPr lang="en-US" dirty="0"/>
          </a:p>
          <a:p>
            <a:pPr marL="609600" indent="-609600">
              <a:buNone/>
            </a:pPr>
            <a:r>
              <a:rPr lang="en-US" dirty="0" smtClean="0"/>
              <a:t>To Summarize  Data taken from Two Variables:</a:t>
            </a:r>
          </a:p>
          <a:p>
            <a:pPr marL="609600" indent="-609600">
              <a:buNone/>
            </a:pPr>
            <a:r>
              <a:rPr lang="en-US" dirty="0"/>
              <a:t>	</a:t>
            </a:r>
            <a:r>
              <a:rPr lang="en-US" dirty="0" smtClean="0"/>
              <a:t>Summary statistics of each variable and the association of the two. The association statistics include correlation, covariance, contingency table (discrete) and Regression equation (continuous). </a:t>
            </a:r>
          </a:p>
        </p:txBody>
      </p:sp>
    </p:spTree>
    <p:extLst>
      <p:ext uri="{BB962C8B-B14F-4D97-AF65-F5344CB8AC3E}">
        <p14:creationId xmlns:p14="http://schemas.microsoft.com/office/powerpoint/2010/main" val="6673158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dirty="0" smtClean="0"/>
              <a:t>Association of Two Variables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609600" indent="-609600" eaLnBrk="1" hangingPunct="1">
              <a:buFontTx/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X</a:t>
            </a:r>
            <a:r>
              <a:rPr lang="en-US" dirty="0" smtClean="0"/>
              <a:t>			</a:t>
            </a:r>
            <a:r>
              <a:rPr lang="en-US" dirty="0" smtClean="0">
                <a:solidFill>
                  <a:srgbClr val="00B050"/>
                </a:solidFill>
              </a:rPr>
              <a:t>Y</a:t>
            </a:r>
            <a:r>
              <a:rPr lang="en-US" dirty="0" smtClean="0"/>
              <a:t> 			Method</a:t>
            </a:r>
          </a:p>
          <a:p>
            <a:pPr marL="609600" indent="-609600" eaLnBrk="1" hangingPunct="1">
              <a:buFontTx/>
              <a:buNone/>
            </a:pPr>
            <a:r>
              <a:rPr lang="en-US" dirty="0" smtClean="0">
                <a:solidFill>
                  <a:srgbClr val="FF0000"/>
                </a:solidFill>
              </a:rPr>
              <a:t>Dichotomous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B050"/>
                </a:solidFill>
              </a:rPr>
              <a:t>Continuous</a:t>
            </a:r>
            <a:r>
              <a:rPr lang="en-US" dirty="0" smtClean="0"/>
              <a:t> 	Two-sample t test</a:t>
            </a:r>
          </a:p>
          <a:p>
            <a:pPr marL="609600" indent="-609600" eaLnBrk="1" hangingPunct="1">
              <a:buFontTx/>
              <a:buNone/>
            </a:pPr>
            <a:r>
              <a:rPr lang="en-US" dirty="0" err="1" smtClean="0">
                <a:solidFill>
                  <a:srgbClr val="FF0000"/>
                </a:solidFill>
              </a:rPr>
              <a:t>Polytomous</a:t>
            </a:r>
            <a:r>
              <a:rPr lang="en-US" dirty="0" smtClean="0"/>
              <a:t>    </a:t>
            </a:r>
            <a:r>
              <a:rPr lang="en-US" dirty="0" smtClean="0">
                <a:solidFill>
                  <a:srgbClr val="00B050"/>
                </a:solidFill>
              </a:rPr>
              <a:t>Continuous</a:t>
            </a:r>
            <a:r>
              <a:rPr lang="en-US" dirty="0" smtClean="0"/>
              <a:t> 	One-Way ANOVA</a:t>
            </a:r>
          </a:p>
          <a:p>
            <a:pPr marL="609600" indent="-609600">
              <a:buNone/>
            </a:pPr>
            <a:r>
              <a:rPr lang="en-US" dirty="0" smtClean="0">
                <a:solidFill>
                  <a:srgbClr val="FF0000"/>
                </a:solidFill>
              </a:rPr>
              <a:t>Categorical</a:t>
            </a:r>
            <a:r>
              <a:rPr lang="en-US" dirty="0" smtClean="0"/>
              <a:t>     </a:t>
            </a:r>
            <a:r>
              <a:rPr lang="en-US" dirty="0" err="1" smtClean="0">
                <a:solidFill>
                  <a:srgbClr val="00B050"/>
                </a:solidFill>
              </a:rPr>
              <a:t>Categorical</a:t>
            </a:r>
            <a:r>
              <a:rPr lang="en-US" dirty="0" smtClean="0"/>
              <a:t>	Chi-Square test</a:t>
            </a:r>
          </a:p>
          <a:p>
            <a:pPr marL="609600" indent="-609600">
              <a:buNone/>
            </a:pPr>
            <a:r>
              <a:rPr lang="en-US" dirty="0"/>
              <a:t>	</a:t>
            </a:r>
            <a:r>
              <a:rPr lang="en-US" dirty="0" smtClean="0"/>
              <a:t>					or Kappa statistics</a:t>
            </a:r>
          </a:p>
          <a:p>
            <a:pPr marL="609600" indent="-609600">
              <a:buNone/>
            </a:pPr>
            <a:r>
              <a:rPr lang="en-US" dirty="0" smtClean="0">
                <a:solidFill>
                  <a:srgbClr val="FF0000"/>
                </a:solidFill>
              </a:rPr>
              <a:t>Continuous</a:t>
            </a:r>
            <a:r>
              <a:rPr lang="en-US" dirty="0" smtClean="0"/>
              <a:t>     </a:t>
            </a:r>
            <a:r>
              <a:rPr lang="en-US" dirty="0" err="1" smtClean="0">
                <a:solidFill>
                  <a:srgbClr val="00B050"/>
                </a:solidFill>
              </a:rPr>
              <a:t>Continuous</a:t>
            </a:r>
            <a:r>
              <a:rPr lang="en-US" dirty="0" smtClean="0"/>
              <a:t>	Linear Regression</a:t>
            </a:r>
          </a:p>
          <a:p>
            <a:pPr marL="609600" indent="-609600">
              <a:buNone/>
            </a:pPr>
            <a:r>
              <a:rPr lang="en-US" dirty="0" smtClean="0">
                <a:solidFill>
                  <a:srgbClr val="FF0000"/>
                </a:solidFill>
              </a:rPr>
              <a:t>Continuous</a:t>
            </a:r>
            <a:r>
              <a:rPr lang="en-US" dirty="0" smtClean="0"/>
              <a:t>    </a:t>
            </a:r>
            <a:r>
              <a:rPr lang="en-US" dirty="0" smtClean="0">
                <a:solidFill>
                  <a:srgbClr val="00B050"/>
                </a:solidFill>
              </a:rPr>
              <a:t>Dichotomous</a:t>
            </a:r>
            <a:r>
              <a:rPr lang="en-US" dirty="0" smtClean="0"/>
              <a:t> Logistic Regression</a:t>
            </a:r>
          </a:p>
          <a:p>
            <a:pPr marL="609600" indent="-609600">
              <a:buNone/>
            </a:pPr>
            <a:r>
              <a:rPr lang="en-US" dirty="0"/>
              <a:t>o</a:t>
            </a:r>
            <a:r>
              <a:rPr lang="en-US" dirty="0" smtClean="0"/>
              <a:t>r </a:t>
            </a:r>
            <a:r>
              <a:rPr lang="en-US" dirty="0" smtClean="0">
                <a:solidFill>
                  <a:srgbClr val="FF0000"/>
                </a:solidFill>
              </a:rPr>
              <a:t>Discrete</a:t>
            </a:r>
          </a:p>
          <a:p>
            <a:pPr marL="609600" indent="-60960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68819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Linear Regression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marL="457200" indent="-288925" eaLnBrk="1" hangingPunct="1">
              <a:buNone/>
            </a:pPr>
            <a:r>
              <a:rPr lang="en-US" dirty="0" smtClean="0"/>
              <a:t>Simple Linear Regression</a:t>
            </a:r>
          </a:p>
          <a:p>
            <a:pPr marL="457200" indent="-288925" eaLnBrk="1" hangingPunct="1">
              <a:buNone/>
            </a:pPr>
            <a:endParaRPr lang="en-US" dirty="0" smtClean="0"/>
          </a:p>
          <a:p>
            <a:pPr marL="457200" indent="-288925" eaLnBrk="1" hangingPunct="1">
              <a:buNone/>
            </a:pPr>
            <a:r>
              <a:rPr lang="en-US" dirty="0" smtClean="0"/>
              <a:t>,where     are independent random variables</a:t>
            </a:r>
          </a:p>
          <a:p>
            <a:pPr marL="457200" indent="-288925" eaLnBrk="1" hangingPunct="1">
              <a:buNone/>
            </a:pPr>
            <a:r>
              <a:rPr lang="en-US" dirty="0" smtClean="0"/>
              <a:t>              is another observable variable</a:t>
            </a:r>
          </a:p>
          <a:p>
            <a:pPr marL="457200" indent="-288925" eaLnBrk="1" hangingPunct="1">
              <a:buNone/>
            </a:pPr>
            <a:r>
              <a:rPr lang="en-US" dirty="0" smtClean="0"/>
              <a:t>              is the intercept</a:t>
            </a:r>
          </a:p>
          <a:p>
            <a:pPr marL="457200" indent="-288925" eaLnBrk="1" hangingPunct="1">
              <a:buNone/>
            </a:pPr>
            <a:r>
              <a:rPr lang="en-US" dirty="0" smtClean="0"/>
              <a:t>              is the slope</a:t>
            </a:r>
          </a:p>
          <a:p>
            <a:pPr marL="457200" indent="-288925" eaLnBrk="1" hangingPunct="1">
              <a:buNone/>
            </a:pPr>
            <a:r>
              <a:rPr lang="en-US" dirty="0" smtClean="0"/>
              <a:t>              is normally distributed with 			mean=0 and variance=</a:t>
            </a:r>
          </a:p>
          <a:p>
            <a:pPr marL="457200" indent="-288925" eaLnBrk="1" hangingPunct="1">
              <a:buNone/>
            </a:pPr>
            <a:r>
              <a:rPr lang="en-US" dirty="0" smtClean="0"/>
              <a:t> </a:t>
            </a: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9849674"/>
              </p:ext>
            </p:extLst>
          </p:nvPr>
        </p:nvGraphicFramePr>
        <p:xfrm>
          <a:off x="1384300" y="2387600"/>
          <a:ext cx="22606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71" name="Equation" r:id="rId3" imgW="2260440" imgH="431640" progId="Equation.DSMT4">
                  <p:embed/>
                </p:oleObj>
              </mc:Choice>
              <mc:Fallback>
                <p:oleObj name="Equation" r:id="rId3" imgW="2260440" imgH="431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4300" y="2387600"/>
                        <a:ext cx="22606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2889137"/>
              </p:ext>
            </p:extLst>
          </p:nvPr>
        </p:nvGraphicFramePr>
        <p:xfrm>
          <a:off x="1828800" y="2667000"/>
          <a:ext cx="2540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72" name="Equation" r:id="rId5" imgW="253800" imgH="431640" progId="Equation.DSMT4">
                  <p:embed/>
                </p:oleObj>
              </mc:Choice>
              <mc:Fallback>
                <p:oleObj name="Equation" r:id="rId5" imgW="253800" imgH="431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667000"/>
                        <a:ext cx="2540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706042"/>
              </p:ext>
            </p:extLst>
          </p:nvPr>
        </p:nvGraphicFramePr>
        <p:xfrm>
          <a:off x="1447800" y="3149600"/>
          <a:ext cx="2667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73" name="Equation" r:id="rId7" imgW="266400" imgH="431640" progId="Equation.DSMT4">
                  <p:embed/>
                </p:oleObj>
              </mc:Choice>
              <mc:Fallback>
                <p:oleObj name="Equation" r:id="rId7" imgW="266400" imgH="431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149600"/>
                        <a:ext cx="2667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6898278"/>
              </p:ext>
            </p:extLst>
          </p:nvPr>
        </p:nvGraphicFramePr>
        <p:xfrm>
          <a:off x="1371600" y="3733800"/>
          <a:ext cx="2794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74" name="Equation" r:id="rId9" imgW="279360" imgH="241200" progId="Equation.DSMT4">
                  <p:embed/>
                </p:oleObj>
              </mc:Choice>
              <mc:Fallback>
                <p:oleObj name="Equation" r:id="rId9" imgW="27936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3733800"/>
                        <a:ext cx="2794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866982"/>
              </p:ext>
            </p:extLst>
          </p:nvPr>
        </p:nvGraphicFramePr>
        <p:xfrm>
          <a:off x="1371600" y="4267200"/>
          <a:ext cx="279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75" name="Equation" r:id="rId11" imgW="279360" imgH="380880" progId="Equation.DSMT4">
                  <p:embed/>
                </p:oleObj>
              </mc:Choice>
              <mc:Fallback>
                <p:oleObj name="Equation" r:id="rId11" imgW="279360" imgH="380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267200"/>
                        <a:ext cx="279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9137844"/>
              </p:ext>
            </p:extLst>
          </p:nvPr>
        </p:nvGraphicFramePr>
        <p:xfrm>
          <a:off x="1371600" y="4724400"/>
          <a:ext cx="2667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76" name="Equation" r:id="rId13" imgW="266400" imgH="431640" progId="Equation.DSMT4">
                  <p:embed/>
                </p:oleObj>
              </mc:Choice>
              <mc:Fallback>
                <p:oleObj name="Equation" r:id="rId13" imgW="266400" imgH="431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724400"/>
                        <a:ext cx="2667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4646674"/>
              </p:ext>
            </p:extLst>
          </p:nvPr>
        </p:nvGraphicFramePr>
        <p:xfrm>
          <a:off x="5105400" y="5029200"/>
          <a:ext cx="393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77" name="Equation" r:id="rId15" imgW="393480" imgH="380880" progId="Equation.DSMT4">
                  <p:embed/>
                </p:oleObj>
              </mc:Choice>
              <mc:Fallback>
                <p:oleObj name="Equation" r:id="rId15" imgW="393480" imgH="380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5029200"/>
                        <a:ext cx="393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3962400" y="2362200"/>
          <a:ext cx="1473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78" name="Equation" r:id="rId17" imgW="1473120" imgH="368280" progId="Equation.DSMT4">
                  <p:embed/>
                </p:oleObj>
              </mc:Choice>
              <mc:Fallback>
                <p:oleObj name="Equation" r:id="rId17" imgW="1473120" imgH="368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2362200"/>
                        <a:ext cx="1473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667522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Fitting a Linear Regression Model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288925" eaLnBrk="1" hangingPunct="1">
              <a:buNone/>
            </a:pPr>
            <a:endParaRPr lang="en-US" dirty="0" smtClean="0"/>
          </a:p>
        </p:txBody>
      </p:sp>
      <p:pic>
        <p:nvPicPr>
          <p:cNvPr id="3074" name="Picture 2" descr="http://upload.wikimedia.org/wikipedia/en/1/13/Linear_regressio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1600200"/>
            <a:ext cx="7543800" cy="5029200"/>
          </a:xfrm>
          <a:prstGeom prst="rect">
            <a:avLst/>
          </a:prstGeom>
          <a:noFill/>
        </p:spPr>
      </p:pic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4387850" y="3213100"/>
          <a:ext cx="3683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7" name="Equation" r:id="rId4" imgW="368280" imgH="431640" progId="Equation.DSMT4">
                  <p:embed/>
                </p:oleObj>
              </mc:Choice>
              <mc:Fallback>
                <p:oleObj name="Equation" r:id="rId4" imgW="368280" imgH="431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7850" y="3213100"/>
                        <a:ext cx="3683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79102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1987</TotalTime>
  <Words>1135</Words>
  <Application>Microsoft Office PowerPoint</Application>
  <PresentationFormat>On-screen Show (4:3)</PresentationFormat>
  <Paragraphs>178</Paragraphs>
  <Slides>27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9" baseType="lpstr">
      <vt:lpstr>Office Theme</vt:lpstr>
      <vt:lpstr>Equation</vt:lpstr>
      <vt:lpstr>Statistics for Cyber Security </vt:lpstr>
      <vt:lpstr>Module (b): Correlation and Linear Regression </vt:lpstr>
      <vt:lpstr>Causation and Association </vt:lpstr>
      <vt:lpstr> Causation and Association </vt:lpstr>
      <vt:lpstr> Causation and Association </vt:lpstr>
      <vt:lpstr>Association of Two Variables</vt:lpstr>
      <vt:lpstr>Association of Two Variables</vt:lpstr>
      <vt:lpstr>Linear Regression</vt:lpstr>
      <vt:lpstr>Fitting a Linear Regression Model</vt:lpstr>
      <vt:lpstr>Fitting a Linear Regression Model</vt:lpstr>
      <vt:lpstr>Simple Regression</vt:lpstr>
      <vt:lpstr>Simple Regression</vt:lpstr>
      <vt:lpstr>Linear Regression Interpretation of the Coefficients</vt:lpstr>
      <vt:lpstr>Simple Regression</vt:lpstr>
      <vt:lpstr>Simple Regression</vt:lpstr>
      <vt:lpstr>Regression and Correlation</vt:lpstr>
      <vt:lpstr>Some Observations of Linear Regression</vt:lpstr>
      <vt:lpstr>Some Observations of Linear Regression</vt:lpstr>
      <vt:lpstr>An ANOVA Table for Simple Linear Regression  F-Ratio=MSR/MSE df=1,n-2 for testing H0:slope=0</vt:lpstr>
      <vt:lpstr>Extension to  Multiple Linear Regression</vt:lpstr>
      <vt:lpstr>Multiple Linear Regression Interpretation of the Coefficients</vt:lpstr>
      <vt:lpstr>Correlation Coefficient</vt:lpstr>
      <vt:lpstr>Correlation Coefficient</vt:lpstr>
      <vt:lpstr>Correlation Coefficient</vt:lpstr>
      <vt:lpstr>Outliers and Influential Points in a Linear Regression</vt:lpstr>
      <vt:lpstr>Use of Outliers to Detect the Security Attack</vt:lpstr>
      <vt:lpstr>Application of Regression Model in Computer Security</vt:lpstr>
    </vt:vector>
  </TitlesOfParts>
  <Company>UT School of Public Health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Statistics for Cyber Security</dc:title>
  <dc:creator>Chan, Wenyaw</dc:creator>
  <cp:lastModifiedBy>Chan, Wenyaw</cp:lastModifiedBy>
  <cp:revision>38</cp:revision>
  <dcterms:created xsi:type="dcterms:W3CDTF">2015-01-24T18:52:28Z</dcterms:created>
  <dcterms:modified xsi:type="dcterms:W3CDTF">2015-02-09T23:43:50Z</dcterms:modified>
</cp:coreProperties>
</file>